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213264"/>
    <a:srgbClr val="841910"/>
    <a:srgbClr val="DFDDFB"/>
    <a:srgbClr val="213164"/>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229" autoAdjust="0"/>
  </p:normalViewPr>
  <p:slideViewPr>
    <p:cSldViewPr snapToGrid="0">
      <p:cViewPr varScale="1">
        <p:scale>
          <a:sx n="93" d="100"/>
          <a:sy n="93" d="100"/>
        </p:scale>
        <p:origin x="1162" y="6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Ashikha S.R</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au960221104031</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a:t>
            </a:r>
            <a:r>
              <a:rPr lang="en-US" sz="1100" dirty="0">
                <a:solidFill>
                  <a:schemeClr val="tx1"/>
                </a:solidFill>
              </a:rPr>
              <a:t>gineering </a:t>
            </a:r>
            <a:r>
              <a:rPr lang="en-US" sz="1100">
                <a:solidFill>
                  <a:schemeClr val="tx1"/>
                </a:solidFill>
              </a:rPr>
              <a:t>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2"/>
          <p:cNvSpPr/>
          <p:nvPr/>
        </p:nvSpPr>
        <p:spPr>
          <a:xfrm>
            <a:off x="425668" y="1158767"/>
            <a:ext cx="7803931" cy="1231106"/>
          </a:xfrm>
          <a:prstGeom prst="rect">
            <a:avLst/>
          </a:prstGeom>
        </p:spPr>
        <p:txBody>
          <a:bodyPr wrap="square">
            <a:spAutoFit/>
          </a:bodyPr>
          <a:lstStyle/>
          <a:p>
            <a:r>
              <a:rPr lang="en-US" sz="1600" b="1" dirty="0">
                <a:solidFill>
                  <a:srgbClr val="002060"/>
                </a:solidFill>
              </a:rPr>
              <a:t>                                                        </a:t>
            </a:r>
            <a:r>
              <a:rPr lang="en-US" sz="1800" dirty="0">
                <a:solidFill>
                  <a:srgbClr val="002060"/>
                </a:solidFill>
              </a:rPr>
              <a:t>Modelling</a:t>
            </a:r>
          </a:p>
          <a:p>
            <a:r>
              <a:rPr lang="en-US" dirty="0"/>
              <a:t>       </a:t>
            </a:r>
            <a:r>
              <a:rPr lang="en-US" dirty="0">
                <a:solidFill>
                  <a:srgbClr val="002060"/>
                </a:solidFill>
              </a:rPr>
              <a:t>User Authentication: </a:t>
            </a:r>
            <a:r>
              <a:rPr lang="en-US" dirty="0">
                <a:latin typeface="Times New Roman" pitchFamily="18" charset="0"/>
                <a:cs typeface="Times New Roman" pitchFamily="18" charset="0"/>
              </a:rPr>
              <a:t>Utilize Django's authentication system for secure user login.</a:t>
            </a:r>
          </a:p>
          <a:p>
            <a:r>
              <a:rPr lang="en-US" b="1" dirty="0"/>
              <a:t>       </a:t>
            </a:r>
            <a:r>
              <a:rPr lang="en-US" dirty="0">
                <a:solidFill>
                  <a:srgbClr val="002060"/>
                </a:solidFill>
              </a:rPr>
              <a:t>Car Inventory: </a:t>
            </a:r>
            <a:r>
              <a:rPr lang="en-US" dirty="0">
                <a:latin typeface="Times New Roman" pitchFamily="18" charset="0"/>
                <a:cs typeface="Times New Roman" pitchFamily="18" charset="0"/>
              </a:rPr>
              <a:t>Implement database model for car details including availability.</a:t>
            </a:r>
          </a:p>
          <a:p>
            <a:r>
              <a:rPr lang="en-US" dirty="0">
                <a:solidFill>
                  <a:srgbClr val="002060"/>
                </a:solidFill>
              </a:rPr>
              <a:t>       Reservation System: </a:t>
            </a:r>
            <a:r>
              <a:rPr lang="en-US" dirty="0">
                <a:latin typeface="Times New Roman" pitchFamily="18" charset="0"/>
                <a:cs typeface="Times New Roman" pitchFamily="18" charset="0"/>
              </a:rPr>
              <a:t>Develop schema to manage reservations, linking users with booked cars.</a:t>
            </a:r>
          </a:p>
          <a:p>
            <a:r>
              <a:rPr lang="en-US" b="1" dirty="0"/>
              <a:t>       </a:t>
            </a:r>
            <a:r>
              <a:rPr lang="en-US" dirty="0">
                <a:solidFill>
                  <a:srgbClr val="002060"/>
                </a:solidFill>
              </a:rPr>
              <a:t>User Roles: </a:t>
            </a:r>
            <a:r>
              <a:rPr lang="en-US" dirty="0">
                <a:latin typeface="Times New Roman" pitchFamily="18" charset="0"/>
                <a:cs typeface="Times New Roman" pitchFamily="18" charset="0"/>
              </a:rPr>
              <a:t>Define models for customers and admins with distinct permissions.</a:t>
            </a:r>
          </a:p>
        </p:txBody>
      </p:sp>
      <p:sp>
        <p:nvSpPr>
          <p:cNvPr id="4" name="Rectangle 3"/>
          <p:cNvSpPr/>
          <p:nvPr/>
        </p:nvSpPr>
        <p:spPr>
          <a:xfrm>
            <a:off x="756745" y="2688022"/>
            <a:ext cx="8119241" cy="1415772"/>
          </a:xfrm>
          <a:prstGeom prst="rect">
            <a:avLst/>
          </a:prstGeom>
        </p:spPr>
        <p:txBody>
          <a:bodyPr wrap="square">
            <a:spAutoFit/>
          </a:bodyPr>
          <a:lstStyle/>
          <a:p>
            <a:r>
              <a:rPr lang="en-US" sz="1600" b="1" dirty="0"/>
              <a:t>                                                    </a:t>
            </a:r>
            <a:r>
              <a:rPr lang="en-US" sz="1600" dirty="0">
                <a:solidFill>
                  <a:srgbClr val="002060"/>
                </a:solidFill>
              </a:rPr>
              <a:t>Results</a:t>
            </a:r>
          </a:p>
          <a:p>
            <a:r>
              <a:rPr lang="en-US" dirty="0">
                <a:solidFill>
                  <a:srgbClr val="002060"/>
                </a:solidFill>
              </a:rPr>
              <a:t>Customer Interface: </a:t>
            </a:r>
            <a:r>
              <a:rPr lang="en-US" dirty="0">
                <a:latin typeface="Times New Roman" pitchFamily="18" charset="0"/>
                <a:cs typeface="Times New Roman" pitchFamily="18" charset="0"/>
              </a:rPr>
              <a:t>User-friendly browsing and reservation features.</a:t>
            </a:r>
          </a:p>
          <a:p>
            <a:r>
              <a:rPr lang="en-US" dirty="0">
                <a:solidFill>
                  <a:srgbClr val="002060"/>
                </a:solidFill>
              </a:rPr>
              <a:t>Admin Interface: </a:t>
            </a:r>
            <a:r>
              <a:rPr lang="en-US" dirty="0">
                <a:latin typeface="Times New Roman" pitchFamily="18" charset="0"/>
                <a:cs typeface="Times New Roman" pitchFamily="18" charset="0"/>
              </a:rPr>
              <a:t>Efficient management of car inventory and bookings.</a:t>
            </a:r>
          </a:p>
          <a:p>
            <a:r>
              <a:rPr lang="en-US" dirty="0">
                <a:solidFill>
                  <a:srgbClr val="002060"/>
                </a:solidFill>
              </a:rPr>
              <a:t>Reservation Handling: </a:t>
            </a:r>
            <a:r>
              <a:rPr lang="en-US" dirty="0">
                <a:latin typeface="Times New Roman" pitchFamily="18" charset="0"/>
                <a:cs typeface="Times New Roman" pitchFamily="18" charset="0"/>
              </a:rPr>
              <a:t>Customers can view, modify, or cancel bookings.</a:t>
            </a:r>
          </a:p>
          <a:p>
            <a:r>
              <a:rPr lang="en-US" dirty="0">
                <a:solidFill>
                  <a:srgbClr val="002060"/>
                </a:solidFill>
              </a:rPr>
              <a:t>Secure Access: </a:t>
            </a:r>
            <a:r>
              <a:rPr lang="en-US" dirty="0">
                <a:latin typeface="Times New Roman" pitchFamily="18" charset="0"/>
                <a:cs typeface="Times New Roman" pitchFamily="18" charset="0"/>
              </a:rPr>
              <a:t>Authentication ensures data security for both users and admins.</a:t>
            </a:r>
          </a:p>
          <a:p>
            <a:endParaRPr lang="en-US"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a:extLst>
              <a:ext uri="{FF2B5EF4-FFF2-40B4-BE49-F238E27FC236}">
                <a16:creationId xmlns:a16="http://schemas.microsoft.com/office/drawing/2014/main" id="{73EC48E1-AA17-B33F-B0A3-9E442053EB59}"/>
              </a:ext>
            </a:extLst>
          </p:cNvPr>
          <p:cNvPicPr>
            <a:picLocks noChangeAspect="1"/>
          </p:cNvPicPr>
          <p:nvPr/>
        </p:nvPicPr>
        <p:blipFill>
          <a:blip r:embed="rId2"/>
          <a:stretch>
            <a:fillRect/>
          </a:stretch>
        </p:blipFill>
        <p:spPr>
          <a:xfrm>
            <a:off x="135469" y="1095606"/>
            <a:ext cx="8873064" cy="3805354"/>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6" name="Picture 5">
            <a:extLst>
              <a:ext uri="{FF2B5EF4-FFF2-40B4-BE49-F238E27FC236}">
                <a16:creationId xmlns:a16="http://schemas.microsoft.com/office/drawing/2014/main" id="{24AA0C5D-8F30-E46F-5507-03478111D373}"/>
              </a:ext>
            </a:extLst>
          </p:cNvPr>
          <p:cNvPicPr>
            <a:picLocks noChangeAspect="1"/>
          </p:cNvPicPr>
          <p:nvPr/>
        </p:nvPicPr>
        <p:blipFill>
          <a:blip r:embed="rId2"/>
          <a:stretch>
            <a:fillRect/>
          </a:stretch>
        </p:blipFill>
        <p:spPr>
          <a:xfrm>
            <a:off x="193289" y="1122557"/>
            <a:ext cx="8744766" cy="3869574"/>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93A75551-0EAB-259F-83E0-2D32005E0DD7}"/>
              </a:ext>
            </a:extLst>
          </p:cNvPr>
          <p:cNvPicPr>
            <a:picLocks noChangeAspect="1"/>
          </p:cNvPicPr>
          <p:nvPr/>
        </p:nvPicPr>
        <p:blipFill>
          <a:blip r:embed="rId2"/>
          <a:stretch>
            <a:fillRect/>
          </a:stretch>
        </p:blipFill>
        <p:spPr>
          <a:xfrm>
            <a:off x="126380" y="635001"/>
            <a:ext cx="8958147" cy="4364411"/>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785" y="816461"/>
            <a:ext cx="7886430" cy="624183"/>
          </a:xfrm>
        </p:spPr>
        <p:txBody>
          <a:bodyPr/>
          <a:lstStyle/>
          <a:p>
            <a:pPr algn="ctr"/>
            <a:r>
              <a:rPr lang="en-US" b="1"/>
              <a:t>Departments-Page</a:t>
            </a:r>
          </a:p>
        </p:txBody>
      </p:sp>
      <p:pic>
        <p:nvPicPr>
          <p:cNvPr id="3" name="Picture 2">
            <a:extLst>
              <a:ext uri="{FF2B5EF4-FFF2-40B4-BE49-F238E27FC236}">
                <a16:creationId xmlns:a16="http://schemas.microsoft.com/office/drawing/2014/main" id="{174865C7-C993-B016-6D54-A348D5355189}"/>
              </a:ext>
            </a:extLst>
          </p:cNvPr>
          <p:cNvPicPr>
            <a:picLocks noChangeAspect="1"/>
          </p:cNvPicPr>
          <p:nvPr/>
        </p:nvPicPr>
        <p:blipFill>
          <a:blip r:embed="rId2"/>
          <a:stretch>
            <a:fillRect/>
          </a:stretch>
        </p:blipFill>
        <p:spPr>
          <a:xfrm>
            <a:off x="98855" y="1307341"/>
            <a:ext cx="8905102" cy="3627124"/>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3" name="Picture 2">
            <a:extLst>
              <a:ext uri="{FF2B5EF4-FFF2-40B4-BE49-F238E27FC236}">
                <a16:creationId xmlns:a16="http://schemas.microsoft.com/office/drawing/2014/main" id="{3D891DD2-8626-ED8A-472E-F75D360FC320}"/>
              </a:ext>
            </a:extLst>
          </p:cNvPr>
          <p:cNvPicPr>
            <a:picLocks noChangeAspect="1"/>
          </p:cNvPicPr>
          <p:nvPr/>
        </p:nvPicPr>
        <p:blipFill>
          <a:blip r:embed="rId2"/>
          <a:stretch>
            <a:fillRect/>
          </a:stretch>
        </p:blipFill>
        <p:spPr>
          <a:xfrm>
            <a:off x="197709" y="1087394"/>
            <a:ext cx="8765060" cy="3690551"/>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Rectangle 2"/>
          <p:cNvSpPr/>
          <p:nvPr/>
        </p:nvSpPr>
        <p:spPr>
          <a:xfrm>
            <a:off x="520262" y="1537137"/>
            <a:ext cx="8182304" cy="2462213"/>
          </a:xfrm>
          <a:prstGeom prst="rect">
            <a:avLst/>
          </a:prstGeom>
        </p:spPr>
        <p:txBody>
          <a:bodyPr wrap="square">
            <a:spAutoFit/>
          </a:bodyPr>
          <a:lstStyle/>
          <a:p>
            <a:pPr marL="285750" indent="-285750">
              <a:buClr>
                <a:srgbClr val="002060"/>
              </a:buClr>
              <a:buFont typeface="Wingdings" pitchFamily="2" charset="2"/>
              <a:buChar char="v"/>
            </a:pPr>
            <a:r>
              <a:rPr lang="en-US" dirty="0">
                <a:solidFill>
                  <a:srgbClr val="002060"/>
                </a:solidFill>
              </a:rPr>
              <a:t>Vehicle Maintenance Tracking: </a:t>
            </a:r>
            <a:r>
              <a:rPr lang="en-US" dirty="0">
                <a:latin typeface="Times New Roman" pitchFamily="18" charset="0"/>
                <a:cs typeface="Times New Roman" pitchFamily="18" charset="0"/>
              </a:rPr>
              <a:t>Implement a system to track vehicle maintenance schedules and alerts, ensuring optimal performance and safety for rental cars.</a:t>
            </a:r>
          </a:p>
          <a:p>
            <a:pPr marL="285750" indent="-285750">
              <a:buClr>
                <a:srgbClr val="002060"/>
              </a:buClr>
              <a:buFont typeface="Wingdings" pitchFamily="2" charset="2"/>
              <a:buChar char="v"/>
            </a:pPr>
            <a:r>
              <a:rPr lang="en-US" dirty="0">
                <a:solidFill>
                  <a:srgbClr val="002060"/>
                </a:solidFill>
              </a:rPr>
              <a:t>Peer-to-Peer Car Sharing</a:t>
            </a:r>
            <a:r>
              <a:rPr lang="en-US" dirty="0">
                <a:solidFill>
                  <a:srgbClr val="002060"/>
                </a:solidFill>
                <a:latin typeface="Times New Roman" pitchFamily="18" charset="0"/>
                <a:cs typeface="Times New Roman" pitchFamily="18" charset="0"/>
              </a:rPr>
              <a:t>: </a:t>
            </a:r>
            <a:r>
              <a:rPr lang="en-US" dirty="0">
                <a:latin typeface="Times New Roman" pitchFamily="18" charset="0"/>
                <a:cs typeface="Times New Roman" pitchFamily="18" charset="0"/>
              </a:rPr>
              <a:t>Expand services to include peer-to-peer car sharing, allowing individuals to rent out their vehicles when not in use, creating additional revenue streams.</a:t>
            </a:r>
          </a:p>
          <a:p>
            <a:pPr marL="285750" indent="-285750">
              <a:buClr>
                <a:srgbClr val="002060"/>
              </a:buClr>
              <a:buFont typeface="Wingdings" pitchFamily="2" charset="2"/>
              <a:buChar char="v"/>
            </a:pPr>
            <a:r>
              <a:rPr lang="en-US" dirty="0">
                <a:solidFill>
                  <a:srgbClr val="002060"/>
                </a:solidFill>
              </a:rPr>
              <a:t>Integration with Smart Devices: </a:t>
            </a:r>
            <a:r>
              <a:rPr lang="en-US" dirty="0">
                <a:latin typeface="Times New Roman" pitchFamily="18" charset="0"/>
                <a:cs typeface="Times New Roman" pitchFamily="18" charset="0"/>
              </a:rPr>
              <a:t>Enable seamless integration with smart devices and </a:t>
            </a:r>
            <a:r>
              <a:rPr lang="en-US" dirty="0" err="1">
                <a:latin typeface="Times New Roman" pitchFamily="18" charset="0"/>
                <a:cs typeface="Times New Roman" pitchFamily="18" charset="0"/>
              </a:rPr>
              <a:t>IoT</a:t>
            </a:r>
            <a:r>
              <a:rPr lang="en-US" dirty="0">
                <a:latin typeface="Times New Roman" pitchFamily="18" charset="0"/>
                <a:cs typeface="Times New Roman" pitchFamily="18" charset="0"/>
              </a:rPr>
              <a:t> technology to unlock or locate rental cars, enhancing convenience for users.</a:t>
            </a:r>
          </a:p>
          <a:p>
            <a:pPr marL="285750" indent="-285750">
              <a:buClr>
                <a:srgbClr val="002060"/>
              </a:buClr>
              <a:buFont typeface="Wingdings" pitchFamily="2" charset="2"/>
              <a:buChar char="v"/>
            </a:pPr>
            <a:r>
              <a:rPr lang="en-US" dirty="0">
                <a:solidFill>
                  <a:srgbClr val="002060"/>
                </a:solidFill>
              </a:rPr>
              <a:t>Voice-Activated Commands: </a:t>
            </a:r>
            <a:r>
              <a:rPr lang="en-US" dirty="0">
                <a:latin typeface="Times New Roman" pitchFamily="18" charset="0"/>
                <a:cs typeface="Times New Roman" pitchFamily="18" charset="0"/>
              </a:rPr>
              <a:t>Introduce voice-controlled functionalities to facilitate hands-free browsing, booking, and management tasks for users.</a:t>
            </a:r>
          </a:p>
          <a:p>
            <a:pPr marL="285750" indent="-285750">
              <a:buClr>
                <a:srgbClr val="002060"/>
              </a:buClr>
              <a:buFont typeface="Wingdings" pitchFamily="2" charset="2"/>
              <a:buChar char="v"/>
            </a:pPr>
            <a:r>
              <a:rPr lang="en-US" dirty="0">
                <a:solidFill>
                  <a:srgbClr val="002060"/>
                </a:solidFill>
              </a:rPr>
              <a:t>Integration with Travel Planning Platforms: </a:t>
            </a:r>
            <a:r>
              <a:rPr lang="en-US" dirty="0">
                <a:latin typeface="Times New Roman" pitchFamily="18" charset="0"/>
                <a:cs typeface="Times New Roman" pitchFamily="18" charset="0"/>
              </a:rPr>
              <a:t>Collaborate with travel planning platforms to offer integrated car rental options, providing users with seamless travel experiences from start to finish.</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2"/>
          <p:cNvSpPr/>
          <p:nvPr/>
        </p:nvSpPr>
        <p:spPr>
          <a:xfrm>
            <a:off x="677916" y="1521372"/>
            <a:ext cx="7449207" cy="738664"/>
          </a:xfrm>
          <a:prstGeom prst="rect">
            <a:avLst/>
          </a:prstGeom>
        </p:spPr>
        <p:txBody>
          <a:bodyPr wrap="square">
            <a:spAutoFit/>
          </a:bodyPr>
          <a:lstStyle/>
          <a:p>
            <a:r>
              <a:rPr lang="en-US" dirty="0"/>
              <a:t>            </a:t>
            </a:r>
            <a:r>
              <a:rPr lang="en-US" dirty="0">
                <a:latin typeface="Times New Roman" pitchFamily="18" charset="0"/>
                <a:cs typeface="Times New Roman" pitchFamily="18" charset="0"/>
              </a:rPr>
              <a:t>By following the outlined solution, you can develop a robust and feature-rich car rentals application using the Django framework. Make sure to adhere to best practices in software development, security, and performance optimization throughout the development process.</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8215"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solidFill>
                  <a:schemeClr val="bg1"/>
                </a:solidFill>
                <a:latin typeface="+mj-lt"/>
              </a:rPr>
              <a:t>Abstract | Problem Statement | Project Overview |</a:t>
            </a:r>
            <a:r>
              <a:rPr lang="en-US" sz="1600" dirty="0">
                <a:solidFill>
                  <a:schemeClr val="bg1"/>
                </a:solidFill>
                <a:latin typeface="+mj-lt"/>
                <a:ea typeface="+mn-lt"/>
                <a:cs typeface="Poppins"/>
              </a:rPr>
              <a:t> Proposed </a:t>
            </a:r>
            <a:r>
              <a:rPr lang="en-US" sz="1600" dirty="0">
                <a:solidFill>
                  <a:schemeClr val="bg1"/>
                </a:solidFill>
                <a:latin typeface="+mj-lt"/>
                <a:ea typeface="+mn-lt"/>
                <a:cs typeface="+mn-lt"/>
              </a:rPr>
              <a:t>Solution </a:t>
            </a:r>
            <a:r>
              <a:rPr lang="en-US" sz="1600" dirty="0">
                <a:solidFill>
                  <a:schemeClr val="bg1"/>
                </a:solidFill>
                <a:latin typeface="+mj-lt"/>
              </a:rPr>
              <a:t>| </a:t>
            </a:r>
            <a:r>
              <a:rPr lang="en-US" sz="1600" dirty="0">
                <a:solidFill>
                  <a:schemeClr val="bg1"/>
                </a:solidFill>
                <a:latin typeface="+mj-lt"/>
                <a:ea typeface="+mn-lt"/>
                <a:cs typeface="Poppins"/>
              </a:rPr>
              <a:t>Technology Used</a:t>
            </a:r>
            <a:r>
              <a:rPr lang="en-US" sz="1600" dirty="0">
                <a:solidFill>
                  <a:schemeClr val="bg1"/>
                </a:solidFill>
                <a:latin typeface="+mj-lt"/>
              </a:rPr>
              <a:t> | Modelling &amp; Results </a:t>
            </a:r>
            <a:r>
              <a:rPr lang="en-US" sz="1600" dirty="0">
                <a:solidFill>
                  <a:schemeClr val="bg1"/>
                </a:solidFill>
                <a:latin typeface="+mj-lt"/>
                <a:ea typeface="+mn-lt"/>
                <a:cs typeface="+mn-lt"/>
              </a:rPr>
              <a:t>| Conclusion </a:t>
            </a:r>
            <a:endParaRPr lang="en-US" sz="1600" dirty="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2" name="Rectangle 1"/>
          <p:cNvSpPr/>
          <p:nvPr/>
        </p:nvSpPr>
        <p:spPr>
          <a:xfrm>
            <a:off x="654268" y="1300656"/>
            <a:ext cx="7591097" cy="1815882"/>
          </a:xfrm>
          <a:prstGeom prst="rect">
            <a:avLst/>
          </a:prstGeom>
        </p:spPr>
        <p:txBody>
          <a:bodyPr wrap="square">
            <a:spAutoFit/>
          </a:bodyPr>
          <a:lstStyle/>
          <a:p>
            <a:r>
              <a:rPr lang="en-US" dirty="0">
                <a:latin typeface="Times New Roman" pitchFamily="18" charset="0"/>
                <a:cs typeface="Times New Roman" pitchFamily="18" charset="0"/>
              </a:rPr>
              <a:t>             The car rentals application built on Django framework offers a streamlined platform for both customers and administrators to efficiently manage car rental services. With user-friendly interfaces, customers can browse, reserve, and manage bookings effortlessly, while administrators can oversee car and booking management seamlessly. Key features include user authentication, car inventory management, reservation system, and booking administration. Optional functionalities such as payment integration, rigorous testing, and security measures further enhance the application's reliability and usability. Leveraging Django's robust framework, the application ensures scalability, security, and optimal performance, providing a comprehensive solution for car rental businesses.</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900999" y="1366968"/>
            <a:ext cx="7620263" cy="738664"/>
          </a:xfrm>
          <a:prstGeom prst="rect">
            <a:avLst/>
          </a:prstGeom>
        </p:spPr>
        <p:txBody>
          <a:bodyPr wrap="square">
            <a:spAutoFit/>
          </a:bodyPr>
          <a:lstStyle/>
          <a:p>
            <a:r>
              <a:rPr lang="en-US" dirty="0">
                <a:solidFill>
                  <a:srgbClr val="0D0D0D"/>
                </a:solidFill>
                <a:latin typeface="Söhne"/>
              </a:rPr>
              <a:t>      </a:t>
            </a:r>
            <a:r>
              <a:rPr lang="en-US" dirty="0">
                <a:solidFill>
                  <a:srgbClr val="0D0D0D"/>
                </a:solidFill>
                <a:latin typeface="Times New Roman" pitchFamily="18" charset="0"/>
                <a:cs typeface="Times New Roman" pitchFamily="18" charset="0"/>
              </a:rPr>
              <a:t>Design and develop a web application for a car rental company that allows users to browse available cars, make reservations, and manage their bookings. The application should have separate interfaces for both customers and administrators.</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845819" y="1142999"/>
            <a:ext cx="7220607" cy="3108543"/>
          </a:xfrm>
          <a:prstGeom prst="rect">
            <a:avLst/>
          </a:prstGeom>
        </p:spPr>
        <p:txBody>
          <a:bodyPr wrap="square">
            <a:spAutoFit/>
          </a:bodyPr>
          <a:lstStyle/>
          <a:p>
            <a:pPr marL="285750" indent="-285750">
              <a:buClr>
                <a:srgbClr val="002060"/>
              </a:buClr>
              <a:buFont typeface="Wingdings" pitchFamily="2" charset="2"/>
              <a:buChar char="§"/>
            </a:pPr>
            <a:r>
              <a:rPr lang="en-US" dirty="0">
                <a:solidFill>
                  <a:srgbClr val="002060"/>
                </a:solidFill>
              </a:rPr>
              <a:t>User Authentication: </a:t>
            </a:r>
          </a:p>
          <a:p>
            <a:r>
              <a:rPr lang="en-US" dirty="0">
                <a:solidFill>
                  <a:srgbClr val="002060"/>
                </a:solidFill>
                <a:latin typeface="Times New Roman" pitchFamily="18" charset="0"/>
                <a:cs typeface="Times New Roman" pitchFamily="18" charset="0"/>
              </a:rPr>
              <a:t>          </a:t>
            </a:r>
            <a:r>
              <a:rPr lang="en-US" dirty="0">
                <a:latin typeface="Times New Roman" pitchFamily="18" charset="0"/>
                <a:cs typeface="Times New Roman" pitchFamily="18" charset="0"/>
              </a:rPr>
              <a:t>Secure login for customers and administrators.</a:t>
            </a:r>
          </a:p>
          <a:p>
            <a:pPr marL="285750" indent="-285750">
              <a:buClr>
                <a:srgbClr val="002060"/>
              </a:buClr>
              <a:buFont typeface="Wingdings" pitchFamily="2" charset="2"/>
              <a:buChar char="§"/>
            </a:pPr>
            <a:r>
              <a:rPr lang="en-US" dirty="0">
                <a:solidFill>
                  <a:srgbClr val="002060"/>
                </a:solidFill>
              </a:rPr>
              <a:t>Car Inventory:  </a:t>
            </a:r>
          </a:p>
          <a:p>
            <a:r>
              <a:rPr lang="en-US" dirty="0">
                <a:solidFill>
                  <a:srgbClr val="002060"/>
                </a:solidFill>
                <a:latin typeface="Times New Roman" pitchFamily="18" charset="0"/>
                <a:cs typeface="Times New Roman" pitchFamily="18" charset="0"/>
              </a:rPr>
              <a:t>          </a:t>
            </a:r>
            <a:r>
              <a:rPr lang="en-US" dirty="0">
                <a:latin typeface="Times New Roman" pitchFamily="18" charset="0"/>
                <a:cs typeface="Times New Roman" pitchFamily="18" charset="0"/>
              </a:rPr>
              <a:t>Manage car details and availability.</a:t>
            </a:r>
          </a:p>
          <a:p>
            <a:pPr marL="285750" indent="-285750">
              <a:buFont typeface="Wingdings" pitchFamily="2" charset="2"/>
              <a:buChar char="§"/>
            </a:pPr>
            <a:r>
              <a:rPr lang="en-US" dirty="0">
                <a:solidFill>
                  <a:srgbClr val="002060"/>
                </a:solidFill>
              </a:rPr>
              <a:t>Browsing:</a:t>
            </a:r>
            <a:r>
              <a:rPr lang="en-US" dirty="0"/>
              <a:t> </a:t>
            </a:r>
          </a:p>
          <a:p>
            <a:r>
              <a:rPr lang="en-US" dirty="0">
                <a:latin typeface="Times New Roman" pitchFamily="18" charset="0"/>
                <a:cs typeface="Times New Roman" pitchFamily="18" charset="0"/>
              </a:rPr>
              <a:t>           User-friendly interface for browsing available cars.</a:t>
            </a:r>
          </a:p>
          <a:p>
            <a:pPr marL="285750" indent="-285750">
              <a:buClr>
                <a:srgbClr val="002060"/>
              </a:buClr>
              <a:buFont typeface="Wingdings" pitchFamily="2" charset="2"/>
              <a:buChar char="§"/>
            </a:pPr>
            <a:r>
              <a:rPr lang="en-US" dirty="0">
                <a:solidFill>
                  <a:srgbClr val="002060"/>
                </a:solidFill>
              </a:rPr>
              <a:t>Reservations:</a:t>
            </a:r>
            <a:r>
              <a:rPr lang="en-US" dirty="0"/>
              <a:t> </a:t>
            </a:r>
          </a:p>
          <a:p>
            <a:r>
              <a:rPr lang="en-US" dirty="0">
                <a:latin typeface="Times New Roman" pitchFamily="18" charset="0"/>
                <a:cs typeface="Times New Roman" pitchFamily="18" charset="0"/>
              </a:rPr>
              <a:t>            Allow customers to reserve cars for specific dates.</a:t>
            </a:r>
          </a:p>
          <a:p>
            <a:pPr marL="285750" indent="-285750">
              <a:buFont typeface="Wingdings" pitchFamily="2" charset="2"/>
              <a:buChar char="§"/>
            </a:pPr>
            <a:r>
              <a:rPr lang="en-US" dirty="0">
                <a:solidFill>
                  <a:srgbClr val="002060"/>
                </a:solidFill>
              </a:rPr>
              <a:t>Booking Management:  </a:t>
            </a:r>
          </a:p>
          <a:p>
            <a:r>
              <a:rPr lang="en-US" dirty="0">
                <a:solidFill>
                  <a:srgbClr val="002060"/>
                </a:solidFill>
                <a:latin typeface="Times New Roman" pitchFamily="18" charset="0"/>
                <a:cs typeface="Times New Roman" pitchFamily="18" charset="0"/>
              </a:rPr>
              <a:t>            </a:t>
            </a:r>
            <a:r>
              <a:rPr lang="en-US" dirty="0">
                <a:latin typeface="Times New Roman" pitchFamily="18" charset="0"/>
                <a:cs typeface="Times New Roman" pitchFamily="18" charset="0"/>
              </a:rPr>
              <a:t>Admin interface to manage bookings efficiently.</a:t>
            </a:r>
          </a:p>
          <a:p>
            <a:pPr marL="285750" indent="-285750">
              <a:buClr>
                <a:srgbClr val="002060"/>
              </a:buClr>
              <a:buFont typeface="Wingdings" pitchFamily="2" charset="2"/>
              <a:buChar char="§"/>
            </a:pPr>
            <a:r>
              <a:rPr lang="en-US" dirty="0">
                <a:solidFill>
                  <a:srgbClr val="002060"/>
                </a:solidFill>
              </a:rPr>
              <a:t>User Dashboard: </a:t>
            </a:r>
          </a:p>
          <a:p>
            <a:r>
              <a:rPr lang="en-US" dirty="0">
                <a:solidFill>
                  <a:srgbClr val="002060"/>
                </a:solidFill>
                <a:latin typeface="Times New Roman" pitchFamily="18" charset="0"/>
                <a:cs typeface="Times New Roman" pitchFamily="18" charset="0"/>
              </a:rPr>
              <a:t>            </a:t>
            </a:r>
            <a:r>
              <a:rPr lang="en-US" dirty="0">
                <a:latin typeface="Times New Roman" pitchFamily="18" charset="0"/>
                <a:cs typeface="Times New Roman" pitchFamily="18" charset="0"/>
              </a:rPr>
              <a:t>Personalized dashboards for users to manage activities.</a:t>
            </a:r>
          </a:p>
          <a:p>
            <a:pPr marL="285750" indent="-285750">
              <a:buFont typeface="Wingdings" pitchFamily="2" charset="2"/>
              <a:buChar char="§"/>
            </a:pPr>
            <a:r>
              <a:rPr lang="en-US" dirty="0">
                <a:solidFill>
                  <a:srgbClr val="002060"/>
                </a:solidFill>
              </a:rPr>
              <a:t>Payment Integration:  </a:t>
            </a:r>
          </a:p>
          <a:p>
            <a:r>
              <a:rPr lang="en-US" dirty="0">
                <a:solidFill>
                  <a:srgbClr val="002060"/>
                </a:solidFill>
                <a:latin typeface="Times New Roman" pitchFamily="18" charset="0"/>
                <a:cs typeface="Times New Roman" pitchFamily="18" charset="0"/>
              </a:rPr>
              <a:t>            </a:t>
            </a:r>
            <a:r>
              <a:rPr lang="en-US" dirty="0">
                <a:latin typeface="Times New Roman" pitchFamily="18" charset="0"/>
                <a:cs typeface="Times New Roman" pitchFamily="18" charset="0"/>
              </a:rPr>
              <a:t>Optional integration of secure payment gateways.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86795"/>
            <a:ext cx="8866934" cy="3323987"/>
          </a:xfrm>
          <a:prstGeom prst="rect">
            <a:avLst/>
          </a:prstGeom>
          <a:noFill/>
        </p:spPr>
        <p:txBody>
          <a:bodyPr wrap="square">
            <a:spAutoFit/>
          </a:bodyPr>
          <a:lstStyle/>
          <a:p>
            <a:r>
              <a:rPr lang="en-US" dirty="0"/>
              <a:t>       </a:t>
            </a:r>
            <a:r>
              <a:rPr lang="en-US" dirty="0">
                <a:solidFill>
                  <a:srgbClr val="002060"/>
                </a:solidFill>
              </a:rPr>
              <a:t>1. User Authentication and Authorization:</a:t>
            </a:r>
          </a:p>
          <a:p>
            <a:r>
              <a:rPr lang="en-US" dirty="0"/>
              <a:t>               </a:t>
            </a:r>
            <a:r>
              <a:rPr lang="en-US" dirty="0">
                <a:latin typeface="Times New Roman" pitchFamily="18" charset="0"/>
                <a:cs typeface="Times New Roman" pitchFamily="18" charset="0"/>
              </a:rPr>
              <a:t>Implement user authentication using Django's built-in authentication system.</a:t>
            </a:r>
          </a:p>
          <a:p>
            <a:r>
              <a:rPr lang="en-US" dirty="0">
                <a:latin typeface="Times New Roman" pitchFamily="18" charset="0"/>
                <a:cs typeface="Times New Roman" pitchFamily="18" charset="0"/>
              </a:rPr>
              <a:t>                 Define user roles such as customer and administrator.</a:t>
            </a:r>
          </a:p>
          <a:p>
            <a:r>
              <a:rPr lang="en-US" dirty="0">
                <a:latin typeface="Times New Roman" pitchFamily="18" charset="0"/>
                <a:cs typeface="Times New Roman" pitchFamily="18" charset="0"/>
              </a:rPr>
              <a:t>                 Implement authorization to restrict access to certain functionalities based on user roles.</a:t>
            </a:r>
          </a:p>
          <a:p>
            <a:endParaRPr lang="en-US" dirty="0">
              <a:latin typeface="Times New Roman" pitchFamily="18" charset="0"/>
              <a:cs typeface="Times New Roman" pitchFamily="18" charset="0"/>
            </a:endParaRPr>
          </a:p>
          <a:p>
            <a:r>
              <a:rPr lang="en-US" dirty="0">
                <a:solidFill>
                  <a:srgbClr val="002060"/>
                </a:solidFill>
              </a:rPr>
              <a:t>       2. Car Management:</a:t>
            </a:r>
          </a:p>
          <a:p>
            <a:r>
              <a:rPr lang="en-US" dirty="0">
                <a:latin typeface="Times New Roman" pitchFamily="18" charset="0"/>
                <a:cs typeface="Times New Roman" pitchFamily="18" charset="0"/>
              </a:rPr>
              <a:t>                 Create a database model for storing car information such as make, model, year, availability, and price.</a:t>
            </a:r>
          </a:p>
          <a:p>
            <a:r>
              <a:rPr lang="en-US" dirty="0">
                <a:latin typeface="Times New Roman" pitchFamily="18" charset="0"/>
                <a:cs typeface="Times New Roman" pitchFamily="18" charset="0"/>
              </a:rPr>
              <a:t>                 Develop CRUD (Create, Read, Update, Delete) functionality for managing cars.</a:t>
            </a:r>
          </a:p>
          <a:p>
            <a:r>
              <a:rPr lang="en-US" dirty="0">
                <a:latin typeface="Times New Roman" pitchFamily="18" charset="0"/>
                <a:cs typeface="Times New Roman" pitchFamily="18" charset="0"/>
              </a:rPr>
              <a:t>                 Implement filtering and search functionality to allow users to easily find cars based on various criteria.  </a:t>
            </a:r>
          </a:p>
          <a:p>
            <a:endParaRPr lang="en-US" dirty="0">
              <a:latin typeface="Times New Roman" pitchFamily="18" charset="0"/>
              <a:cs typeface="Times New Roman" pitchFamily="18" charset="0"/>
            </a:endParaRPr>
          </a:p>
          <a:p>
            <a:r>
              <a:rPr lang="en-US" dirty="0">
                <a:solidFill>
                  <a:srgbClr val="002060"/>
                </a:solidFill>
              </a:rPr>
              <a:t>       3. Reservation System:</a:t>
            </a:r>
          </a:p>
          <a:p>
            <a:r>
              <a:rPr lang="en-US" dirty="0">
                <a:latin typeface="Times New Roman" pitchFamily="18" charset="0"/>
                <a:cs typeface="Times New Roman" pitchFamily="18" charset="0"/>
              </a:rPr>
              <a:t>                 Design a reservation system where customers can view available cars and reserve them for specific dates.</a:t>
            </a:r>
          </a:p>
          <a:p>
            <a:r>
              <a:rPr lang="en-US" dirty="0">
                <a:latin typeface="Times New Roman" pitchFamily="18" charset="0"/>
                <a:cs typeface="Times New Roman" pitchFamily="18" charset="0"/>
              </a:rPr>
              <a:t>                 Implement validation to ensure that a car is available for the selected dates.</a:t>
            </a:r>
          </a:p>
          <a:p>
            <a:r>
              <a:rPr lang="en-US" dirty="0">
                <a:latin typeface="Times New Roman" pitchFamily="18" charset="0"/>
                <a:cs typeface="Times New Roman" pitchFamily="18" charset="0"/>
              </a:rPr>
              <a:t>                 Allow customers to view their reservations and modify or cancel them if needed.</a:t>
            </a:r>
          </a:p>
          <a:p>
            <a:endParaRPr lang="en-US" dirty="0">
              <a:latin typeface="Times New Roman" pitchFamily="18" charset="0"/>
              <a:cs typeface="Times New Roman" pitchFamily="18" charset="0"/>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48443" y="1044494"/>
            <a:ext cx="8017933" cy="3754874"/>
          </a:xfrm>
          <a:prstGeom prst="rect">
            <a:avLst/>
          </a:prstGeom>
          <a:noFill/>
        </p:spPr>
        <p:txBody>
          <a:bodyPr wrap="square">
            <a:spAutoFit/>
          </a:bodyPr>
          <a:lstStyle/>
          <a:p>
            <a:r>
              <a:rPr lang="en-US" dirty="0">
                <a:solidFill>
                  <a:srgbClr val="002060"/>
                </a:solidFill>
              </a:rPr>
              <a:t>4. Booking Management</a:t>
            </a:r>
            <a:r>
              <a:rPr lang="en-US" dirty="0"/>
              <a:t>:</a:t>
            </a:r>
          </a:p>
          <a:p>
            <a:r>
              <a:rPr lang="en-US" dirty="0"/>
              <a:t>          </a:t>
            </a:r>
            <a:r>
              <a:rPr lang="en-US" dirty="0">
                <a:latin typeface="Times New Roman" pitchFamily="18" charset="0"/>
                <a:cs typeface="Times New Roman" pitchFamily="18" charset="0"/>
              </a:rPr>
              <a:t>Develop an administrative interface for managing bookings.</a:t>
            </a:r>
          </a:p>
          <a:p>
            <a:r>
              <a:rPr lang="en-US" dirty="0">
                <a:latin typeface="Times New Roman" pitchFamily="18" charset="0"/>
                <a:cs typeface="Times New Roman" pitchFamily="18" charset="0"/>
              </a:rPr>
              <a:t>           Allow administrators to view all bookings, edit booking details, and cancel bookings if necessary.</a:t>
            </a:r>
          </a:p>
          <a:p>
            <a:r>
              <a:rPr lang="en-US" dirty="0">
                <a:latin typeface="Times New Roman" pitchFamily="18" charset="0"/>
                <a:cs typeface="Times New Roman" pitchFamily="18" charset="0"/>
              </a:rPr>
              <a:t>           Implement filtering and search functionality to facilitate easy management of bookings.</a:t>
            </a:r>
          </a:p>
          <a:p>
            <a:endParaRPr lang="en-US" dirty="0">
              <a:solidFill>
                <a:srgbClr val="002060"/>
              </a:solidFill>
              <a:latin typeface="Times New Roman" pitchFamily="18" charset="0"/>
              <a:cs typeface="Times New Roman" pitchFamily="18" charset="0"/>
            </a:endParaRPr>
          </a:p>
          <a:p>
            <a:r>
              <a:rPr lang="en-US" dirty="0">
                <a:solidFill>
                  <a:srgbClr val="002060"/>
                </a:solidFill>
              </a:rPr>
              <a:t>5. User Interface:</a:t>
            </a:r>
          </a:p>
          <a:p>
            <a:r>
              <a:rPr lang="en-US" dirty="0">
                <a:latin typeface="Times New Roman" pitchFamily="18" charset="0"/>
                <a:cs typeface="Times New Roman" pitchFamily="18" charset="0"/>
              </a:rPr>
              <a:t>           Design a user-friendly interface for both customers and administrators.</a:t>
            </a:r>
          </a:p>
          <a:p>
            <a:r>
              <a:rPr lang="en-US" dirty="0">
                <a:latin typeface="Times New Roman" pitchFamily="18" charset="0"/>
                <a:cs typeface="Times New Roman" pitchFamily="18" charset="0"/>
              </a:rPr>
              <a:t>           Utilize Django's template engine to create HTML templates for different pages.</a:t>
            </a:r>
          </a:p>
          <a:p>
            <a:r>
              <a:rPr lang="en-US" dirty="0">
                <a:latin typeface="Times New Roman" pitchFamily="18" charset="0"/>
                <a:cs typeface="Times New Roman" pitchFamily="18" charset="0"/>
              </a:rPr>
              <a:t>           Ensure responsiveness and accessibility for various devices and screen sizes.</a:t>
            </a:r>
          </a:p>
          <a:p>
            <a:endParaRPr lang="en-US" dirty="0">
              <a:solidFill>
                <a:srgbClr val="002060"/>
              </a:solidFill>
              <a:latin typeface="Times New Roman" pitchFamily="18" charset="0"/>
              <a:cs typeface="Times New Roman" pitchFamily="18" charset="0"/>
            </a:endParaRPr>
          </a:p>
          <a:p>
            <a:r>
              <a:rPr lang="en-US" dirty="0">
                <a:solidFill>
                  <a:srgbClr val="002060"/>
                </a:solidFill>
              </a:rPr>
              <a:t>6. Payment Integration (Optional):</a:t>
            </a:r>
          </a:p>
          <a:p>
            <a:r>
              <a:rPr lang="en-US" dirty="0">
                <a:latin typeface="Times New Roman" pitchFamily="18" charset="0"/>
                <a:cs typeface="Times New Roman" pitchFamily="18" charset="0"/>
              </a:rPr>
              <a:t>           Integrate a payment gateway to facilitate online payments for bookings.</a:t>
            </a:r>
          </a:p>
          <a:p>
            <a:r>
              <a:rPr lang="en-US" dirty="0">
                <a:latin typeface="Times New Roman" pitchFamily="18" charset="0"/>
                <a:cs typeface="Times New Roman" pitchFamily="18" charset="0"/>
              </a:rPr>
              <a:t>           Implement secure payment processing using industry-standard protocols.</a:t>
            </a:r>
          </a:p>
          <a:p>
            <a:r>
              <a:rPr lang="en-US" dirty="0">
                <a:latin typeface="Times New Roman" pitchFamily="18" charset="0"/>
                <a:cs typeface="Times New Roman" pitchFamily="18" charset="0"/>
              </a:rPr>
              <a:t>           Allow customers to view their payment history and invoices.</a:t>
            </a:r>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199" y="958236"/>
            <a:ext cx="8017933" cy="3970318"/>
          </a:xfrm>
          <a:prstGeom prst="rect">
            <a:avLst/>
          </a:prstGeom>
          <a:noFill/>
        </p:spPr>
        <p:txBody>
          <a:bodyPr wrap="square">
            <a:spAutoFit/>
          </a:bodyPr>
          <a:lstStyle/>
          <a:p>
            <a:r>
              <a:rPr lang="en-US" dirty="0">
                <a:solidFill>
                  <a:srgbClr val="002060"/>
                </a:solidFill>
              </a:rPr>
              <a:t>7. Testing and Deployment:</a:t>
            </a:r>
          </a:p>
          <a:p>
            <a:r>
              <a:rPr lang="en-US" dirty="0">
                <a:latin typeface="Times New Roman" pitchFamily="18" charset="0"/>
                <a:cs typeface="Times New Roman" pitchFamily="18" charset="0"/>
              </a:rPr>
              <a:t>           Write unit tests to ensure the reliability and stability of the application.</a:t>
            </a:r>
          </a:p>
          <a:p>
            <a:r>
              <a:rPr lang="en-US" dirty="0">
                <a:latin typeface="Times New Roman" pitchFamily="18" charset="0"/>
                <a:cs typeface="Times New Roman" pitchFamily="18" charset="0"/>
              </a:rPr>
              <a:t>           Perform thorough testing to identify and fix any bugs or issues.</a:t>
            </a:r>
          </a:p>
          <a:p>
            <a:r>
              <a:rPr lang="en-US" dirty="0">
                <a:latin typeface="Times New Roman" pitchFamily="18" charset="0"/>
                <a:cs typeface="Times New Roman" pitchFamily="18" charset="0"/>
              </a:rPr>
              <a:t>           Deploy the application to a production environment, ensuring scalability and reliability.</a:t>
            </a:r>
          </a:p>
          <a:p>
            <a:endParaRPr lang="en-US" dirty="0"/>
          </a:p>
          <a:p>
            <a:r>
              <a:rPr lang="en-US" dirty="0">
                <a:solidFill>
                  <a:srgbClr val="002060"/>
                </a:solidFill>
              </a:rPr>
              <a:t>8. Security Considerations:</a:t>
            </a:r>
          </a:p>
          <a:p>
            <a:r>
              <a:rPr lang="en-US" dirty="0">
                <a:latin typeface="Times New Roman" pitchFamily="18" charset="0"/>
                <a:cs typeface="Times New Roman" pitchFamily="18" charset="0"/>
              </a:rPr>
              <a:t>           Implement measures to prevent common security vulnerabilities such as cross-site scripting (XSS) and       SQL injection.</a:t>
            </a:r>
          </a:p>
          <a:p>
            <a:r>
              <a:rPr lang="en-US" dirty="0">
                <a:latin typeface="Times New Roman" pitchFamily="18" charset="0"/>
                <a:cs typeface="Times New Roman" pitchFamily="18" charset="0"/>
              </a:rPr>
              <a:t>           Use HTTPS to encrypt data transmitted between the client and server.</a:t>
            </a:r>
          </a:p>
          <a:p>
            <a:r>
              <a:rPr lang="en-US" dirty="0">
                <a:latin typeface="Times New Roman" pitchFamily="18" charset="0"/>
                <a:cs typeface="Times New Roman" pitchFamily="18" charset="0"/>
              </a:rPr>
              <a:t>           Implement proper authentication and authorization mechanisms to protect sensitive functionalities.</a:t>
            </a:r>
          </a:p>
          <a:p>
            <a:endParaRPr lang="en-US" dirty="0"/>
          </a:p>
          <a:p>
            <a:r>
              <a:rPr lang="en-US" dirty="0">
                <a:solidFill>
                  <a:srgbClr val="002060"/>
                </a:solidFill>
              </a:rPr>
              <a:t>9. Performance Optimization:</a:t>
            </a:r>
          </a:p>
          <a:p>
            <a:r>
              <a:rPr lang="en-US" dirty="0">
                <a:latin typeface="Times New Roman" pitchFamily="18" charset="0"/>
                <a:cs typeface="Times New Roman" pitchFamily="18" charset="0"/>
              </a:rPr>
              <a:t>           Optimize database queries and application logic to ensure fast response times.</a:t>
            </a:r>
          </a:p>
          <a:p>
            <a:r>
              <a:rPr lang="en-US" dirty="0">
                <a:latin typeface="Times New Roman" pitchFamily="18" charset="0"/>
                <a:cs typeface="Times New Roman" pitchFamily="18" charset="0"/>
              </a:rPr>
              <a:t>           Implement caching mechanisms to reduce the load on the server.</a:t>
            </a:r>
          </a:p>
          <a:p>
            <a:r>
              <a:rPr lang="en-US" dirty="0">
                <a:latin typeface="Times New Roman" pitchFamily="18" charset="0"/>
                <a:cs typeface="Times New Roman" pitchFamily="18" charset="0"/>
              </a:rPr>
              <a:t>           Monitor application performance and scale resources as needed to handle increased traffic.</a:t>
            </a:r>
          </a:p>
          <a:p>
            <a:pPr marL="457200" lvl="1" algn="l">
              <a:lnSpc>
                <a:spcPct val="150000"/>
              </a:lnSpc>
            </a:pPr>
            <a:endParaRPr lang="en-US" b="0" i="0" dirty="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infopath/2007/PartnerControls"/>
    <ds:schemaRef ds:uri="http://purl.org/dc/elements/1.1/"/>
    <ds:schemaRef ds:uri="http://schemas.microsoft.com/office/2006/metadata/properties"/>
    <ds:schemaRef ds:uri="c0fa2617-96bd-425d-8578-e93563fe37c5"/>
    <ds:schemaRef ds:uri="http://purl.org/dc/terms/"/>
    <ds:schemaRef ds:uri="http://schemas.microsoft.com/office/2006/documentManagement/types"/>
    <ds:schemaRef ds:uri="http://purl.org/dc/dcmitype/"/>
    <ds:schemaRef ds:uri="http://schemas.openxmlformats.org/package/2006/metadata/core-properties"/>
    <ds:schemaRef ds:uri="9162bd5b-4ed9-4da3-b376-05204580ba3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140</TotalTime>
  <Words>1038</Words>
  <Application>Microsoft Office PowerPoint</Application>
  <PresentationFormat>On-screen Show (16:9)</PresentationFormat>
  <Paragraphs>113</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Ashikha S R</cp:lastModifiedBy>
  <cp:revision>21</cp:revision>
  <dcterms:modified xsi:type="dcterms:W3CDTF">2024-04-10T13:42:01Z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